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2" r:id="rId3"/>
    <p:sldId id="256" r:id="rId4"/>
    <p:sldId id="257" r:id="rId5"/>
    <p:sldId id="258" r:id="rId6"/>
    <p:sldId id="260" r:id="rId7"/>
    <p:sldId id="261" r:id="rId8"/>
  </p:sldIdLst>
  <p:sldSz cx="12192000" cy="6858000"/>
  <p:notesSz cx="6858000" cy="9144000"/>
  <p:embeddedFontLst>
    <p:embeddedFont>
      <p:font typeface="Bebas Neue" panose="020B0606020202050201" pitchFamily="34" charset="0"/>
      <p:regular r:id="rId10"/>
    </p:embeddedFont>
    <p:embeddedFont>
      <p:font typeface="Helvetica Neue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4" roundtripDataSignature="AMtx7mi9hWXj9pO4Si+sGzYcLf1bWvQE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74" Type="http://customschemas.google.com/relationships/presentationmetadata" Target="metadata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7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412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8612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5844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7569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5722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8656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369888"/>
            <a:ext cx="9144000" cy="1538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b="1" dirty="0">
                <a:solidFill>
                  <a:schemeClr val="bg1"/>
                </a:solidFill>
              </a:rPr>
              <a:t>F.C. Kasiysi Espoo ry</a:t>
            </a:r>
            <a:br>
              <a:rPr lang="fi-FI" b="1" dirty="0">
                <a:solidFill>
                  <a:schemeClr val="bg1"/>
                </a:solidFill>
              </a:rPr>
            </a:br>
            <a:r>
              <a:rPr lang="fi-FI" b="1" dirty="0">
                <a:solidFill>
                  <a:schemeClr val="bg1"/>
                </a:solidFill>
              </a:rPr>
              <a:t>Strategia 2024-27</a:t>
            </a:r>
            <a:endParaRPr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1908810"/>
            <a:ext cx="11452860" cy="46863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fi-FI" sz="3600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b="1" i="0" u="sng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Visiomme</a:t>
            </a:r>
            <a:br>
              <a:rPr lang="fi-FI" sz="9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Laadukkain jalkapalloyhteisö Espoossa</a:t>
            </a:r>
            <a:br>
              <a:rPr lang="fi-FI" sz="96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b="1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fi-FI" sz="96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9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11200" b="1" i="0" u="sng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Missiomme</a:t>
            </a:r>
            <a:br>
              <a:rPr lang="fi-FI" sz="9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Kasiysi on jalkapalloyhteisö, </a:t>
            </a:r>
            <a:b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joka mahdollistaa jatkuvan kehittymisen ja elinikäisen rakkauden lajiin</a:t>
            </a:r>
            <a:br>
              <a:rPr lang="fi-FI" sz="96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fi-FI" sz="9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Arvomme</a:t>
            </a:r>
            <a:br>
              <a:rPr lang="fi-FI" sz="9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fi-FI" sz="9600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Vastuullisuus             Positiivisuus		Avoimuus</a:t>
            </a:r>
            <a:endParaRPr lang="fi-FI" sz="11200" dirty="0">
              <a:solidFill>
                <a:schemeClr val="bg1"/>
              </a:solidFill>
              <a:effectLst/>
            </a:endParaRPr>
          </a:p>
          <a:p>
            <a:br>
              <a:rPr lang="fi-FI" dirty="0"/>
            </a:br>
            <a:endParaRPr lang="fi-FI" b="0" dirty="0">
              <a:solidFill>
                <a:schemeClr val="bg1"/>
              </a:solidFill>
              <a:effectLst/>
            </a:endParaRPr>
          </a:p>
          <a:p>
            <a:br>
              <a:rPr lang="fi-FI" dirty="0"/>
            </a:br>
            <a:endParaRPr lang="fi-FI" b="0" dirty="0">
              <a:solidFill>
                <a:schemeClr val="bg1"/>
              </a:solidFill>
              <a:effectLst/>
            </a:endParaRPr>
          </a:p>
          <a:p>
            <a:br>
              <a:rPr lang="fi-FI" sz="2800" dirty="0"/>
            </a:b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6075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0;p1">
            <a:extLst>
              <a:ext uri="{FF2B5EF4-FFF2-40B4-BE49-F238E27FC236}">
                <a16:creationId xmlns:a16="http://schemas.microsoft.com/office/drawing/2014/main" id="{F588C82A-F26D-C051-56B6-B7B811FE9BB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76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369888"/>
            <a:ext cx="9144000" cy="1538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b="1" dirty="0">
                <a:solidFill>
                  <a:schemeClr val="bg1"/>
                </a:solidFill>
              </a:rPr>
              <a:t>F.C. Kasiysi Espoo ry</a:t>
            </a:r>
            <a:br>
              <a:rPr lang="fi-FI" b="1" dirty="0">
                <a:solidFill>
                  <a:schemeClr val="bg1"/>
                </a:solidFill>
              </a:rPr>
            </a:br>
            <a:r>
              <a:rPr lang="fi-FI" b="1" dirty="0">
                <a:solidFill>
                  <a:schemeClr val="bg1"/>
                </a:solidFill>
              </a:rPr>
              <a:t>Strategia 2024-27</a:t>
            </a:r>
            <a:endParaRPr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1908810"/>
            <a:ext cx="11452860" cy="46863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fi-FI" sz="3600" b="0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b="1" i="0" u="sng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Visiomme</a:t>
            </a:r>
            <a:br>
              <a:rPr lang="fi-FI" sz="9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Laadukkain jalkapalloyhteisö Espoossa</a:t>
            </a:r>
            <a:br>
              <a:rPr lang="fi-FI" sz="96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b="1" i="0" u="none" strike="noStrike" dirty="0"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fi-FI" sz="96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9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fi-FI" sz="11200" b="1" i="0" u="sng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Missiomme</a:t>
            </a:r>
            <a:br>
              <a:rPr lang="fi-FI" sz="96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Kasiysi on jalkapalloyhteisö, </a:t>
            </a:r>
            <a:b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joka mahdollistaa jatkuvan kehittymisen ja elinikäisen rakkauden lajiin</a:t>
            </a:r>
            <a:br>
              <a:rPr lang="fi-FI" sz="96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lang="fi-FI" sz="9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endParaRPr lang="fi-FI" sz="96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Arvomme</a:t>
            </a:r>
            <a:br>
              <a:rPr lang="fi-FI" sz="96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fi-FI" sz="9600" b="0" dirty="0">
              <a:solidFill>
                <a:schemeClr val="bg1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fi-FI" sz="1120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Vastuullisuus             Positiivisuus		Avoimuus</a:t>
            </a:r>
            <a:endParaRPr lang="fi-FI" sz="11200" dirty="0">
              <a:solidFill>
                <a:schemeClr val="bg1"/>
              </a:solidFill>
              <a:effectLst/>
            </a:endParaRPr>
          </a:p>
          <a:p>
            <a:br>
              <a:rPr lang="fi-FI" dirty="0"/>
            </a:br>
            <a:endParaRPr lang="fi-FI" b="0" dirty="0">
              <a:solidFill>
                <a:schemeClr val="bg1"/>
              </a:solidFill>
              <a:effectLst/>
            </a:endParaRPr>
          </a:p>
          <a:p>
            <a:br>
              <a:rPr lang="fi-FI" dirty="0"/>
            </a:br>
            <a:endParaRPr lang="fi-FI" b="0" dirty="0">
              <a:solidFill>
                <a:schemeClr val="bg1"/>
              </a:solidFill>
              <a:effectLst/>
            </a:endParaRPr>
          </a:p>
          <a:p>
            <a:br>
              <a:rPr lang="fi-FI" sz="2800" dirty="0"/>
            </a:b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6075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0;p1">
            <a:extLst>
              <a:ext uri="{FF2B5EF4-FFF2-40B4-BE49-F238E27FC236}">
                <a16:creationId xmlns:a16="http://schemas.microsoft.com/office/drawing/2014/main" id="{F588C82A-F26D-C051-56B6-B7B811FE9BB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23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188175" y="262890"/>
            <a:ext cx="9808029" cy="1262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sz="4800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Päästrategiat kaudelle 2024-2027</a:t>
            </a:r>
            <a:endParaRPr sz="48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1739854"/>
            <a:ext cx="11452860" cy="4855256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5100" b="1" u="sng" dirty="0">
                <a:solidFill>
                  <a:schemeClr val="bg1"/>
                </a:solidFill>
              </a:rPr>
              <a:t>1. Yhteiskuntavastuu ja merkityksellisyys</a:t>
            </a:r>
            <a:br>
              <a:rPr lang="fi-FI" sz="5100" b="1" dirty="0">
                <a:solidFill>
                  <a:schemeClr val="bg1"/>
                </a:solidFill>
              </a:rPr>
            </a:b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     </a:t>
            </a: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Kehitämme koko paikallisen yhteisön hyvinvointia. Tarjoamme eri tapoja liikkua, kokea ja luoda.</a:t>
            </a:r>
            <a:endParaRPr lang="fi-FI" sz="4000" b="0" dirty="0">
              <a:solidFill>
                <a:schemeClr val="bg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fi-FI" sz="3600" dirty="0">
                <a:solidFill>
                  <a:schemeClr val="bg1"/>
                </a:solidFill>
              </a:rPr>
              <a:t>     </a:t>
            </a: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Yhteiskuntavastuun toteuttaminen vaatii laajaa näkökulmaa ja vankkaa tahtotilaa toimijoilta ja sitä voi </a:t>
            </a:r>
            <a:b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toteuttaa pienilläkin toimilla ja eleillä, muuttuvassa toimintaympäristössä seuran tulee toimia vahvalla</a:t>
            </a:r>
            <a:b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roolilla yhteiskunnan vastuunkantajana.</a:t>
            </a:r>
            <a:b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4000" b="1" dirty="0">
              <a:solidFill>
                <a:schemeClr val="bg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5100" b="1" u="sng" dirty="0">
                <a:solidFill>
                  <a:schemeClr val="bg1"/>
                </a:solidFill>
              </a:rPr>
              <a:t>2. Taito</a:t>
            </a:r>
            <a:br>
              <a:rPr lang="fi-FI" sz="5100" b="1" dirty="0">
                <a:solidFill>
                  <a:schemeClr val="bg1"/>
                </a:solidFill>
              </a:rPr>
            </a:br>
            <a:endParaRPr lang="fi-FI" sz="5100" dirty="0">
              <a:solidFill>
                <a:schemeClr val="bg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Meidän Seura osaa ratkaista tilanteen, kuin tilanteen, sen vaatimalla tavalla. </a:t>
            </a:r>
            <a:endParaRPr lang="fi-FI" sz="4000" b="0" dirty="0">
              <a:solidFill>
                <a:schemeClr val="bg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Meillä tulee olla luovuutta sekä kykyä johtaa prosesseja eteenpäin avoimesti ja muita kunnioittaen. </a:t>
            </a:r>
            <a:b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4000" b="1" dirty="0">
              <a:solidFill>
                <a:schemeClr val="bg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fi-FI" sz="5100" b="1" u="sng" dirty="0">
                <a:solidFill>
                  <a:schemeClr val="bg1"/>
                </a:solidFill>
              </a:rPr>
              <a:t>3. Resurssit ja laatu</a:t>
            </a:r>
            <a:br>
              <a:rPr lang="fi-FI" sz="5100" b="1" dirty="0">
                <a:solidFill>
                  <a:schemeClr val="bg1"/>
                </a:solidFill>
              </a:rPr>
            </a:b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    </a:t>
            </a: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Luomme toiminnallamme resursseja, jotta jokaisella on aikaa ja jaksamista panostaa laatuun sekä sen  </a:t>
            </a:r>
            <a:b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kehittämiseen. Korostamme oppimisessa omia henkilökohtaisia ominaisuuksia-tieto-osaami</a:t>
            </a:r>
            <a:r>
              <a:rPr lang="fi-FI" sz="3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nen</a:t>
            </a: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, kyvykkyys ja aloitteellisuus.</a:t>
            </a:r>
            <a:r>
              <a:rPr lang="fi-FI" sz="3600" dirty="0">
                <a:solidFill>
                  <a:schemeClr val="bg1"/>
                </a:solidFill>
              </a:rPr>
              <a:t> </a:t>
            </a:r>
            <a:r>
              <a:rPr lang="fi-FI" sz="3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i-FI" sz="3600" b="0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avoitteiden saavuttamisessa huomiomme johtamismallit ja työn tehokkuuden.</a:t>
            </a:r>
            <a:endParaRPr lang="fi-FI" sz="2800" dirty="0">
              <a:solidFill>
                <a:schemeClr val="bg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6075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0;p1">
            <a:extLst>
              <a:ext uri="{FF2B5EF4-FFF2-40B4-BE49-F238E27FC236}">
                <a16:creationId xmlns:a16="http://schemas.microsoft.com/office/drawing/2014/main" id="{CD537AEA-639A-8869-DDCC-B13A1B3B9DB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59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373380" y="369889"/>
            <a:ext cx="10294620" cy="925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sz="4800" b="1" dirty="0">
                <a:solidFill>
                  <a:schemeClr val="bg1"/>
                </a:solidFill>
              </a:rPr>
              <a:t>  </a:t>
            </a:r>
            <a:r>
              <a:rPr lang="fi-FI" sz="3600" b="1" dirty="0">
                <a:solidFill>
                  <a:schemeClr val="bg1"/>
                </a:solidFill>
              </a:rPr>
              <a:t>1. Yhteiskuntavastuu ja merkityksellisyys</a:t>
            </a:r>
            <a:endParaRPr sz="36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1502229"/>
            <a:ext cx="11452860" cy="5092881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br>
              <a:rPr lang="fi-FI" sz="9600" b="1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10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1.1. Paikallisuus </a:t>
            </a:r>
            <a:br>
              <a:rPr lang="fi-FI" sz="96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9600" b="1" dirty="0">
                <a:solidFill>
                  <a:schemeClr val="bg1"/>
                </a:solidFill>
              </a:rPr>
            </a:br>
            <a:r>
              <a:rPr lang="fi-FI" sz="9600" b="1" dirty="0">
                <a:solidFill>
                  <a:schemeClr val="bg1"/>
                </a:solidFill>
              </a:rPr>
              <a:t>    </a:t>
            </a:r>
            <a:r>
              <a:rPr lang="fi-FI" sz="7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Tavoite: </a:t>
            </a:r>
            <a:r>
              <a:rPr lang="fi-FI" sz="7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rPr>
              <a:t>Sitoutuminen tiettyyn yhteisöön, alueeseen, sekä seuran rooliin osana</a:t>
            </a:r>
            <a:br>
              <a:rPr lang="fi-FI" sz="7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rPr>
            </a:br>
            <a:r>
              <a:rPr lang="fi-FI" sz="7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rPr>
              <a:t>                yhteisöä.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endParaRPr lang="fi-FI" sz="9600" dirty="0">
              <a:solidFill>
                <a:schemeClr val="bg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fi-FI" sz="10400" b="1" u="sng" dirty="0">
                <a:solidFill>
                  <a:schemeClr val="bg1"/>
                </a:solidFill>
              </a:rPr>
              <a:t>1.2. </a:t>
            </a:r>
            <a:r>
              <a:rPr lang="fi-FI" sz="10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Sosiaalinen toiminta</a:t>
            </a:r>
            <a:br>
              <a:rPr lang="fi-FI" sz="96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7200" b="1" dirty="0">
                <a:solidFill>
                  <a:schemeClr val="bg1"/>
                </a:solidFill>
              </a:rPr>
            </a:br>
            <a:r>
              <a:rPr lang="fi-FI" sz="7200" b="1" dirty="0">
                <a:solidFill>
                  <a:schemeClr val="bg1"/>
                </a:solidFill>
              </a:rPr>
              <a:t>    Tavoite:</a:t>
            </a:r>
            <a:r>
              <a:rPr lang="fi-FI" sz="7200" dirty="0">
                <a:solidFill>
                  <a:schemeClr val="bg1"/>
                </a:solidFill>
              </a:rPr>
              <a:t> Muokata</a:t>
            </a:r>
            <a:r>
              <a:rPr lang="fi-FI" sz="7200" b="0" i="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seuran sisäistä ja ulkoista toimintaa, jonka avulla pyrimme parantamaan sekä oman jäsenistömme</a:t>
            </a:r>
            <a:r>
              <a:rPr lang="fi-FI" sz="7200" dirty="0">
                <a:solidFill>
                  <a:schemeClr val="bg1"/>
                </a:solidFill>
              </a:rPr>
              <a:t>, </a:t>
            </a:r>
            <a:r>
              <a:rPr lang="fi-FI" sz="7200" b="0" i="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että ympäröivän toiminta-alueemme elinoloja.</a:t>
            </a:r>
          </a:p>
          <a:p>
            <a:pPr marL="228600" indent="-228600">
              <a:spcBef>
                <a:spcPts val="0"/>
              </a:spcBef>
              <a:buClr>
                <a:srgbClr val="000000"/>
              </a:buClr>
              <a:buSzPts val="2400"/>
              <a:buFont typeface="Calibri"/>
              <a:buAutoNum type="arabicPeriod"/>
            </a:pPr>
            <a:endParaRPr lang="fi-FI" sz="96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fi-FI" sz="10400" b="1" u="sng" dirty="0">
                <a:solidFill>
                  <a:schemeClr val="bg1"/>
                </a:solidFill>
              </a:rPr>
              <a:t>1.3. </a:t>
            </a:r>
            <a:r>
              <a:rPr lang="fi-FI" sz="10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Taloudellinen toiminta</a:t>
            </a:r>
            <a:br>
              <a:rPr lang="fi-FI" sz="96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9600" b="1" dirty="0">
                <a:solidFill>
                  <a:schemeClr val="bg1"/>
                </a:solidFill>
              </a:rPr>
            </a:br>
            <a:r>
              <a:rPr lang="fi-FI" sz="9600" b="1" dirty="0">
                <a:solidFill>
                  <a:schemeClr val="bg1"/>
                </a:solidFill>
              </a:rPr>
              <a:t>    </a:t>
            </a:r>
            <a:r>
              <a:rPr lang="fi-FI" sz="7200" b="1" dirty="0">
                <a:solidFill>
                  <a:schemeClr val="bg1"/>
                </a:solidFill>
              </a:rPr>
              <a:t>Tavoite: </a:t>
            </a:r>
            <a:r>
              <a:rPr lang="fi-FI" sz="7200" dirty="0">
                <a:solidFill>
                  <a:schemeClr val="bg1"/>
                </a:solidFill>
              </a:rPr>
              <a:t>Kehittää toimintaa taloudellisesti kestävällä tavalla sekä ottamalla</a:t>
            </a:r>
            <a:br>
              <a:rPr lang="fi-FI" sz="7200" dirty="0">
                <a:solidFill>
                  <a:schemeClr val="bg1"/>
                </a:solidFill>
              </a:rPr>
            </a:br>
            <a:r>
              <a:rPr lang="fi-FI" sz="7200" dirty="0">
                <a:solidFill>
                  <a:schemeClr val="bg1"/>
                </a:solidFill>
              </a:rPr>
              <a:t>                    kehitystoimenpiteissä huomioon yhteiskunnalliset vaikutukset ja velvoitteet. </a:t>
            </a:r>
          </a:p>
          <a:p>
            <a:pPr marL="228600" indent="-228600">
              <a:spcBef>
                <a:spcPts val="0"/>
              </a:spcBef>
              <a:buClr>
                <a:srgbClr val="000000"/>
              </a:buClr>
              <a:buSzPts val="2400"/>
              <a:buFont typeface="Calibri"/>
              <a:buAutoNum type="arabicPeriod"/>
            </a:pPr>
            <a:endParaRPr lang="fi-FI" sz="9600" dirty="0">
              <a:solidFill>
                <a:schemeClr val="bg1"/>
              </a:solidFill>
              <a:highlight>
                <a:srgbClr val="FFFFFF"/>
              </a:highlight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fi-FI" sz="10400" b="1" u="sng" dirty="0">
                <a:solidFill>
                  <a:schemeClr val="bg1"/>
                </a:solidFill>
              </a:rPr>
              <a:t>1.4. </a:t>
            </a:r>
            <a:r>
              <a:rPr lang="fi-FI" sz="10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Kestävä kehitys </a:t>
            </a:r>
            <a:br>
              <a:rPr lang="fi-FI" sz="96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7200" b="1" dirty="0">
                <a:solidFill>
                  <a:schemeClr val="bg1"/>
                </a:solidFill>
              </a:rPr>
            </a:br>
            <a:r>
              <a:rPr lang="fi-FI" sz="7200" b="1" dirty="0">
                <a:solidFill>
                  <a:schemeClr val="bg1"/>
                </a:solidFill>
              </a:rPr>
              <a:t>    Tavoite: </a:t>
            </a:r>
            <a:r>
              <a:rPr lang="fi-FI" sz="7200" b="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Huomioimme kaikessa toiminnassamme sen ympäristövaikutukset</a:t>
            </a:r>
            <a:br>
              <a:rPr lang="fi-FI" sz="7200" b="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7200" b="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ja minimoimme ympäristölle aiheutuvan kuormituksen.</a:t>
            </a:r>
            <a:endParaRPr lang="fi-FI" sz="7200" b="0" u="none" strike="noStrik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13695" y="92192"/>
            <a:ext cx="1312545" cy="1910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0;p1">
            <a:extLst>
              <a:ext uri="{FF2B5EF4-FFF2-40B4-BE49-F238E27FC236}">
                <a16:creationId xmlns:a16="http://schemas.microsoft.com/office/drawing/2014/main" id="{8B159549-3AA3-4A01-0C64-B301F4266A8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380" y="92192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44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369888"/>
            <a:ext cx="9144000" cy="121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sz="6000" b="1" dirty="0">
                <a:solidFill>
                  <a:schemeClr val="bg1"/>
                </a:solidFill>
              </a:rPr>
              <a:t>2. Taito</a:t>
            </a:r>
            <a:endParaRPr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1807029"/>
            <a:ext cx="11452860" cy="4788081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fi-FI" sz="4200" b="1" i="0" u="sng" strike="noStrik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fi-FI" sz="3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2.1. Tyttöikäluokkien kehittäminen</a:t>
            </a:r>
            <a:br>
              <a:rPr lang="fi-FI" sz="3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400" b="1" dirty="0">
                <a:solidFill>
                  <a:schemeClr val="bg1"/>
                </a:solidFill>
              </a:rPr>
            </a:br>
            <a:r>
              <a:rPr lang="fi-FI" sz="3400" b="1" dirty="0">
                <a:solidFill>
                  <a:schemeClr val="bg1"/>
                </a:solidFill>
              </a:rPr>
              <a:t>     </a:t>
            </a:r>
            <a:r>
              <a:rPr lang="fi-FI" sz="2900" b="1" dirty="0">
                <a:solidFill>
                  <a:schemeClr val="bg1"/>
                </a:solidFill>
              </a:rPr>
              <a:t>Tavoite: </a:t>
            </a:r>
            <a:r>
              <a:rPr lang="fi-FI" sz="2900" dirty="0">
                <a:solidFill>
                  <a:schemeClr val="bg1"/>
                </a:solidFill>
              </a:rPr>
              <a:t>Luodaan entistä laadukkaampi ja houkuttelevampi ympäristö tytöille osallistua ja kehittyä.</a:t>
            </a:r>
          </a:p>
          <a:p>
            <a:pPr lvl="0" indent="-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AutoNum type="arabicPeriod"/>
            </a:pPr>
            <a:endParaRPr lang="fi-FI" sz="3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fi-FI" sz="3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2.2.  Yksilövalmennus</a:t>
            </a:r>
            <a:br>
              <a:rPr lang="fi-FI" sz="3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2600" b="1" dirty="0">
                <a:solidFill>
                  <a:schemeClr val="bg1"/>
                </a:solidFill>
              </a:rPr>
            </a:br>
            <a:r>
              <a:rPr lang="fi-FI" sz="2600" b="1" dirty="0">
                <a:solidFill>
                  <a:schemeClr val="bg1"/>
                </a:solidFill>
              </a:rPr>
              <a:t>      Tavoite:</a:t>
            </a:r>
            <a:r>
              <a:rPr lang="fi-FI" sz="2600" b="1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dirty="0">
                <a:solidFill>
                  <a:schemeClr val="bg1"/>
                </a:solidFill>
              </a:rPr>
              <a:t>Kokonaisvaltainen lähestyminen, joka ottaa huomioon yksilön fyysisen,</a:t>
            </a:r>
            <a:br>
              <a:rPr lang="fi-FI" sz="2600" dirty="0">
                <a:solidFill>
                  <a:schemeClr val="bg1"/>
                </a:solidFill>
              </a:rPr>
            </a:br>
            <a:r>
              <a:rPr lang="fi-FI" sz="2600" dirty="0">
                <a:solidFill>
                  <a:schemeClr val="bg1"/>
                </a:solidFill>
              </a:rPr>
              <a:t>                      psyykkisen ja sosiaalisen hyvinvoinnin sekä tarjoaa tarvittavaa tukea ja</a:t>
            </a:r>
            <a:br>
              <a:rPr lang="fi-FI" sz="2600" dirty="0">
                <a:solidFill>
                  <a:schemeClr val="bg1"/>
                </a:solidFill>
              </a:rPr>
            </a:br>
            <a:r>
              <a:rPr lang="fi-FI" sz="2600" dirty="0">
                <a:solidFill>
                  <a:schemeClr val="bg1"/>
                </a:solidFill>
              </a:rPr>
              <a:t>                      resursseja yksilön kehittymiseen ja menestykseen jalkapallon parissa.</a:t>
            </a:r>
          </a:p>
          <a:p>
            <a:pPr indent="-457200">
              <a:spcBef>
                <a:spcPts val="0"/>
              </a:spcBef>
              <a:buClr>
                <a:srgbClr val="000000"/>
              </a:buClr>
              <a:buSzPts val="2400"/>
              <a:buFont typeface="Arial"/>
              <a:buAutoNum type="arabicPeriod"/>
            </a:pPr>
            <a:endParaRPr lang="fi-FI" sz="34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ts val="2400"/>
              <a:buNone/>
            </a:pPr>
            <a:r>
              <a:rPr lang="fi-FI" sz="3400" b="1" u="sng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2.3.  L</a:t>
            </a:r>
            <a:r>
              <a:rPr lang="fi-FI" sz="34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aadukkaat pelaajapolut</a:t>
            </a:r>
            <a:br>
              <a:rPr lang="fi-FI" sz="37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400" b="1" dirty="0">
                <a:solidFill>
                  <a:schemeClr val="bg1"/>
                </a:solidFill>
              </a:rPr>
            </a:br>
            <a:r>
              <a:rPr lang="fi-FI" sz="3400" b="1" dirty="0">
                <a:solidFill>
                  <a:schemeClr val="bg1"/>
                </a:solidFill>
              </a:rPr>
              <a:t>     </a:t>
            </a:r>
            <a:r>
              <a:rPr lang="fi-FI" sz="2600" b="1" dirty="0">
                <a:solidFill>
                  <a:schemeClr val="bg1"/>
                </a:solidFill>
              </a:rPr>
              <a:t>Tavoite: </a:t>
            </a:r>
            <a:r>
              <a:rPr lang="fi-FI" sz="2600" dirty="0">
                <a:solidFill>
                  <a:schemeClr val="bg1"/>
                </a:solidFill>
              </a:rPr>
              <a:t>Laadukas kehitysympäristön kaikenikäisille ja -tasoisille pelaajille. </a:t>
            </a:r>
            <a:br>
              <a:rPr lang="fi-FI" sz="2600" dirty="0">
                <a:solidFill>
                  <a:schemeClr val="bg1"/>
                </a:solidFill>
              </a:rPr>
            </a:br>
            <a:r>
              <a:rPr lang="fi-FI" sz="2600" dirty="0">
                <a:solidFill>
                  <a:schemeClr val="bg1"/>
                </a:solidFill>
              </a:rPr>
              <a:t>                     Järjestelmä   pyrkii varmistamaan, että jokainen pelaaja saa tarvitsemaansa</a:t>
            </a:r>
            <a:br>
              <a:rPr lang="fi-FI" sz="2600" dirty="0">
                <a:solidFill>
                  <a:schemeClr val="bg1"/>
                </a:solidFill>
              </a:rPr>
            </a:br>
            <a:r>
              <a:rPr lang="fi-FI" sz="2600" dirty="0">
                <a:solidFill>
                  <a:schemeClr val="bg1"/>
                </a:solidFill>
              </a:rPr>
              <a:t>                     tukea ja ohjausta oman taitotason ja kehitystarpeiden mukaisesti.</a:t>
            </a:r>
            <a:endParaRPr lang="fi-FI" sz="2600" b="1" i="0" u="none" strike="noStrike"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6075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0;p1">
            <a:extLst>
              <a:ext uri="{FF2B5EF4-FFF2-40B4-BE49-F238E27FC236}">
                <a16:creationId xmlns:a16="http://schemas.microsoft.com/office/drawing/2014/main" id="{B80CAB42-413C-E781-DF2C-C98760D6666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380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137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369888"/>
            <a:ext cx="9144000" cy="108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sz="6000" b="1" dirty="0">
                <a:solidFill>
                  <a:schemeClr val="bg1"/>
                </a:solidFill>
              </a:rPr>
              <a:t>3. Resurssit ja laatu</a:t>
            </a:r>
            <a:endParaRPr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1565683"/>
            <a:ext cx="11452860" cy="5029427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fi-FI" sz="5500" b="1" u="sng" dirty="0">
              <a:solidFill>
                <a:schemeClr val="bg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i-FI" sz="55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3.1.Työhyvinvointi</a:t>
            </a:r>
            <a:br>
              <a:rPr lang="fi-FI" sz="40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b="1" dirty="0">
                <a:solidFill>
                  <a:schemeClr val="bg1"/>
                </a:solidFill>
              </a:rPr>
              <a:t>Tavoite:</a:t>
            </a:r>
            <a:r>
              <a:rPr lang="fi-FI" sz="3800" b="1" i="0" u="none" strike="noStrike" dirty="0">
                <a:solidFill>
                  <a:schemeClr val="bg1"/>
                </a:solidFill>
              </a:rPr>
              <a:t> </a:t>
            </a:r>
            <a:r>
              <a:rPr lang="fi-FI" sz="3800" dirty="0">
                <a:solidFill>
                  <a:schemeClr val="bg1"/>
                </a:solidFill>
              </a:rPr>
              <a:t>Työntekijöiden hyvinvointi ja työtyytyväisyys vaikuttavat positiivisesti sekä organisaation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                toimintaan resurssitehokkuuden kannalta, kuten myös toiminnan laadun kannalta.</a:t>
            </a:r>
            <a:br>
              <a:rPr lang="fi-FI" sz="4000" dirty="0">
                <a:solidFill>
                  <a:schemeClr val="bg1"/>
                </a:solidFill>
                <a:highlight>
                  <a:srgbClr val="FFFFFF"/>
                </a:highlight>
              </a:rPr>
            </a:br>
            <a:endParaRPr lang="fi-FI" sz="4000" dirty="0">
              <a:solidFill>
                <a:schemeClr val="bg1"/>
              </a:solidFill>
              <a:highlight>
                <a:srgbClr val="FFFFFF"/>
              </a:highlight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5500" b="1" i="0" u="sng" strike="noStrike" dirty="0">
                <a:solidFill>
                  <a:schemeClr val="bg1"/>
                </a:solidFill>
              </a:rPr>
              <a:t>3.2. Olosuhteet</a:t>
            </a:r>
            <a:br>
              <a:rPr lang="fi-FI" sz="4000" b="1" i="0" u="sng" strike="noStrike" dirty="0">
                <a:solidFill>
                  <a:schemeClr val="bg1"/>
                </a:solidFill>
              </a:rPr>
            </a:b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 </a:t>
            </a:r>
            <a:r>
              <a:rPr lang="fi-FI" sz="3800" b="1" dirty="0">
                <a:solidFill>
                  <a:schemeClr val="bg1"/>
                </a:solidFill>
              </a:rPr>
              <a:t>Tavoite: </a:t>
            </a:r>
            <a:r>
              <a:rPr lang="fi-FI" sz="3800" dirty="0">
                <a:solidFill>
                  <a:schemeClr val="bg1"/>
                </a:solidFill>
              </a:rPr>
              <a:t>Seuran tarjoamat olosuhteet ovat mahdollisimman laadukkaita ja tarjoavat optimaalisen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                ympäristön pelaajien kehittymiselle ja menestymiselle, samalla kun resurssien käyttöä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                optimoidaan.</a:t>
            </a:r>
            <a:br>
              <a:rPr lang="fi-FI" sz="4000" dirty="0">
                <a:solidFill>
                  <a:schemeClr val="bg1"/>
                </a:solidFill>
              </a:rPr>
            </a:br>
            <a:endParaRPr lang="fi-FI" sz="4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55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3.3. Johtamismallit</a:t>
            </a:r>
            <a:br>
              <a:rPr lang="fi-FI" sz="4000" b="1" i="0" u="sng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 </a:t>
            </a:r>
            <a:r>
              <a:rPr lang="fi-FI" sz="3800" b="1" dirty="0">
                <a:solidFill>
                  <a:schemeClr val="bg1"/>
                </a:solidFill>
              </a:rPr>
              <a:t>Tavoite:</a:t>
            </a:r>
            <a:r>
              <a:rPr lang="fi-FI" sz="3800" b="1" i="0" u="none" strike="noStrik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3800" dirty="0">
                <a:solidFill>
                  <a:schemeClr val="bg1"/>
                </a:solidFill>
              </a:rPr>
              <a:t>Jatkuva kehittyminen, mikä tarkoittaa prosessien ja toimintatapojen jatkuvaa arviointia,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                sitoutumista ja dokumentointia.</a:t>
            </a:r>
          </a:p>
          <a:p>
            <a:pPr marL="228600" indent="-234791">
              <a:spcBef>
                <a:spcPts val="0"/>
              </a:spcBef>
              <a:buClr>
                <a:srgbClr val="000000"/>
              </a:buClr>
              <a:buSzPct val="100000"/>
              <a:buFont typeface="Calibri"/>
              <a:buAutoNum type="arabicPeriod"/>
            </a:pPr>
            <a:endParaRPr lang="fi-FI" sz="40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fi-FI" sz="5500" b="1" u="sng" dirty="0">
                <a:solidFill>
                  <a:schemeClr val="bg1"/>
                </a:solidFill>
              </a:rPr>
              <a:t>3.4.</a:t>
            </a:r>
            <a:r>
              <a:rPr lang="fi-FI" sz="5500" b="1" i="0" u="sng" strike="noStrike" dirty="0">
                <a:solidFill>
                  <a:schemeClr val="bg1"/>
                </a:solidFill>
              </a:rPr>
              <a:t> Seurojen välinen yhteistyö</a:t>
            </a:r>
            <a:br>
              <a:rPr lang="fi-FI" sz="4000" b="1" i="0" u="sng" strike="noStrike" dirty="0">
                <a:solidFill>
                  <a:schemeClr val="bg1"/>
                </a:solidFill>
              </a:rPr>
            </a:br>
            <a:br>
              <a:rPr lang="fi-FI" sz="4000" b="1" i="0" u="none" strike="noStrike" dirty="0">
                <a:solidFill>
                  <a:schemeClr val="bg1"/>
                </a:solidFill>
              </a:rPr>
            </a:br>
            <a:r>
              <a:rPr lang="fi-FI" sz="4000" b="1" i="0" u="none" strike="noStrike" dirty="0">
                <a:solidFill>
                  <a:schemeClr val="bg1"/>
                </a:solidFill>
              </a:rPr>
              <a:t>  </a:t>
            </a:r>
            <a:r>
              <a:rPr lang="fi-FI" sz="3800" b="1" dirty="0">
                <a:solidFill>
                  <a:schemeClr val="bg1"/>
                </a:solidFill>
              </a:rPr>
              <a:t>Tavoite: </a:t>
            </a:r>
            <a:r>
              <a:rPr lang="fi-FI" sz="3800" dirty="0">
                <a:solidFill>
                  <a:schemeClr val="bg1"/>
                </a:solidFill>
              </a:rPr>
              <a:t>Toiminnan kehittäminen ja laadun parantaminen tarjoamalla lisää resursseja,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                 mahdollisuuksia ja osaamista, mikä tukee seuraa saavuttamaan parempia tuloksia ja</a:t>
            </a:r>
            <a:br>
              <a:rPr lang="fi-FI" sz="3800" dirty="0">
                <a:solidFill>
                  <a:schemeClr val="bg1"/>
                </a:solidFill>
              </a:rPr>
            </a:br>
            <a:r>
              <a:rPr lang="fi-FI" sz="3800" dirty="0">
                <a:solidFill>
                  <a:schemeClr val="bg1"/>
                </a:solidFill>
              </a:rPr>
              <a:t>                  menestymään pitkällä aikavälillä seuran tavoitteissa.</a:t>
            </a: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6075" y="130402"/>
            <a:ext cx="1312545" cy="1910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0;p1">
            <a:extLst>
              <a:ext uri="{FF2B5EF4-FFF2-40B4-BE49-F238E27FC236}">
                <a16:creationId xmlns:a16="http://schemas.microsoft.com/office/drawing/2014/main" id="{A9C835C4-B6AF-0543-223D-4800006EDDF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380" y="130402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923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1524000" y="369888"/>
            <a:ext cx="9144000" cy="1538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dirty="0">
                <a:solidFill>
                  <a:schemeClr val="bg1"/>
                </a:solidFill>
              </a:rPr>
              <a:t>Strategia 2024-2027 keskeisimmät mittarit</a:t>
            </a:r>
            <a:endParaRPr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" y="1908810"/>
            <a:ext cx="11452860" cy="46863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40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br>
              <a:rPr lang="fi-FI" sz="4000" b="1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1.Yhteiskuntavastuu ja merkityksellisyys</a:t>
            </a:r>
            <a:br>
              <a:rPr lang="fi-FI" sz="3600" b="1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1.1. Tyytyväisyyskysely-NPS-luku 	  			-&gt;päämittari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1.2. Avustukset (€) 					-&gt;päämittari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1.3. Olosuhteet		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1.4. Sarjatasot		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1.4. Harrastetoiminnan tyytyväisyyskysely 			-&gt;kustannuspaikka</a:t>
            </a:r>
            <a:br>
              <a:rPr lang="fi-FI" sz="3600" dirty="0">
                <a:solidFill>
                  <a:schemeClr val="bg1"/>
                </a:solidFill>
              </a:rPr>
            </a:b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2. Taito</a:t>
            </a:r>
            <a:br>
              <a:rPr lang="fi-FI" sz="3600" b="1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2.1. Positiivinen tilikauden talous 				-&gt;päämittari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2.2. SPL laatujärjestelmän tasoluokitus 			-&gt;päämittari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2.3. SPL valmennuskoulutusten suhdeluku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2.4. Joukkuetutorointien määrä	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2.5. Pelaajakehitystyöryhmän itsearviointi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2.6. Jalkapallokoulun tyytyväisyyskysely</a:t>
            </a:r>
            <a:r>
              <a:rPr lang="fi-FI" sz="3600" i="1" dirty="0">
                <a:solidFill>
                  <a:schemeClr val="bg1"/>
                </a:solidFill>
              </a:rPr>
              <a:t>			-&gt;kustannuspaikka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2.7. Harrastetoiminnan toimintasuunnitelma toteutunut		</a:t>
            </a:r>
            <a:r>
              <a:rPr lang="fi-FI" sz="3600" i="1" dirty="0">
                <a:solidFill>
                  <a:schemeClr val="bg1"/>
                </a:solidFill>
              </a:rPr>
              <a:t>-&gt;kustannuspaikka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2.8. Leirien tuloslaskelma </a:t>
            </a:r>
            <a:r>
              <a:rPr lang="fi-FI" sz="3600" dirty="0" err="1">
                <a:solidFill>
                  <a:schemeClr val="bg1"/>
                </a:solidFill>
              </a:rPr>
              <a:t>vs</a:t>
            </a:r>
            <a:r>
              <a:rPr lang="fi-FI" sz="3600" dirty="0">
                <a:solidFill>
                  <a:schemeClr val="bg1"/>
                </a:solidFill>
              </a:rPr>
              <a:t> budjetti 				-&gt;kustannuspaikka</a:t>
            </a:r>
            <a:br>
              <a:rPr lang="fi-FI" sz="3600" dirty="0">
                <a:solidFill>
                  <a:schemeClr val="bg1"/>
                </a:solidFill>
              </a:rPr>
            </a:br>
            <a:br>
              <a:rPr lang="fi-FI" sz="4000" dirty="0">
                <a:solidFill>
                  <a:schemeClr val="bg1"/>
                </a:solidFill>
              </a:rPr>
            </a:br>
            <a:r>
              <a:rPr lang="fi-FI" sz="4000" b="1" dirty="0">
                <a:solidFill>
                  <a:schemeClr val="bg1"/>
                </a:solidFill>
              </a:rPr>
              <a:t>3. Resurssit ja laatu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3.1. </a:t>
            </a:r>
            <a:r>
              <a:rPr lang="fi-FI" sz="3600" dirty="0" err="1">
                <a:solidFill>
                  <a:schemeClr val="bg1"/>
                </a:solidFill>
              </a:rPr>
              <a:t>Drop</a:t>
            </a:r>
            <a:r>
              <a:rPr lang="fi-FI" sz="3600" dirty="0">
                <a:solidFill>
                  <a:schemeClr val="bg1"/>
                </a:solidFill>
              </a:rPr>
              <a:t> out/-in U6-15 					-&gt;päämittari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3.2. Seuratoimintoihin osallistuvien määrä 			-&gt;päämittari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3.3. Työhyvinvointikysely		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3.4. Sitoutuneiden valmentajien määrä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3.5. Pelistä </a:t>
            </a:r>
            <a:r>
              <a:rPr lang="fi-FI" sz="3600">
                <a:solidFill>
                  <a:schemeClr val="bg1"/>
                </a:solidFill>
              </a:rPr>
              <a:t>mitattava asiaa</a:t>
            </a:r>
            <a:r>
              <a:rPr lang="fi-FI" sz="3600" dirty="0">
                <a:solidFill>
                  <a:schemeClr val="bg1"/>
                </a:solidFill>
              </a:rPr>
              <a:t>				-&gt;urheilutoiminta</a:t>
            </a:r>
            <a:br>
              <a:rPr lang="fi-FI" sz="3600" dirty="0">
                <a:solidFill>
                  <a:schemeClr val="bg1"/>
                </a:solidFill>
              </a:rPr>
            </a:br>
            <a:r>
              <a:rPr lang="fi-FI" sz="3600" dirty="0">
                <a:solidFill>
                  <a:schemeClr val="bg1"/>
                </a:solidFill>
              </a:rPr>
              <a:t>3.6. Aloittavan ikäluokan pelaajien määrä			-&gt;kustannuspaikka </a:t>
            </a:r>
            <a:endParaRPr lang="fi-FI" sz="3600" dirty="0">
              <a:solidFill>
                <a:schemeClr val="bg1"/>
              </a:solidFill>
              <a:latin typeface="+mn-lt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1371600" lvl="0" indent="-137160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AutoNum type="arabicPeriod"/>
            </a:pPr>
            <a:endParaRPr lang="fi-FI" sz="96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</a:pPr>
            <a:endParaRPr lang="fi-FI" sz="2800"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06075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0;p1">
            <a:extLst>
              <a:ext uri="{FF2B5EF4-FFF2-40B4-BE49-F238E27FC236}">
                <a16:creationId xmlns:a16="http://schemas.microsoft.com/office/drawing/2014/main" id="{5A2E4752-86FF-6E42-9C64-D6C2D535F86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" y="262891"/>
            <a:ext cx="1312545" cy="1910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596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802</Words>
  <Application>Microsoft Office PowerPoint</Application>
  <PresentationFormat>Laajakuva</PresentationFormat>
  <Paragraphs>60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Calibri</vt:lpstr>
      <vt:lpstr>Arial</vt:lpstr>
      <vt:lpstr>Bebas Neue</vt:lpstr>
      <vt:lpstr>Helvetica Neue</vt:lpstr>
      <vt:lpstr>Office-teema</vt:lpstr>
      <vt:lpstr>F.C. Kasiysi Espoo ry Strategia 2024-27</vt:lpstr>
      <vt:lpstr>F.C. Kasiysi Espoo ry Strategia 2024-27</vt:lpstr>
      <vt:lpstr> Päästrategiat kaudelle 2024-2027</vt:lpstr>
      <vt:lpstr>  1. Yhteiskuntavastuu ja merkityksellisyys</vt:lpstr>
      <vt:lpstr>2. Taito</vt:lpstr>
      <vt:lpstr>3. Resurssit ja laatu</vt:lpstr>
      <vt:lpstr>Strategia 2024-2027 keskeisimmät mittarit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p2012 Kauden 2023-2024 info</dc:title>
  <dc:creator>jimi mikkola</dc:creator>
  <cp:lastModifiedBy>mikko hiltunen</cp:lastModifiedBy>
  <cp:revision>33</cp:revision>
  <dcterms:created xsi:type="dcterms:W3CDTF">2021-10-27T07:00:47Z</dcterms:created>
  <dcterms:modified xsi:type="dcterms:W3CDTF">2024-04-22T08:14:35Z</dcterms:modified>
</cp:coreProperties>
</file>