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9" r:id="rId2"/>
    <p:sldId id="346" r:id="rId3"/>
    <p:sldId id="349" r:id="rId4"/>
    <p:sldId id="350" r:id="rId5"/>
    <p:sldId id="352" r:id="rId6"/>
    <p:sldId id="353" r:id="rId7"/>
    <p:sldId id="355" r:id="rId8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0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EBE9B-2DFA-4487-ADEA-9C9E32C6EC92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8EB1-5CD7-4419-A97C-07EBFC3120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649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3B792D-DE1B-0A43-AADD-7216DF6874A7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3065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3B792D-DE1B-0A43-AADD-7216DF6874A7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3321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3B792D-DE1B-0A43-AADD-7216DF6874A7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7470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3B792D-DE1B-0A43-AADD-7216DF6874A7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8696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61BE6-AA67-4857-BB8D-9E2954FB9F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1119F9-3031-42E4-BA64-B311D620F0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A89EF-9D47-46B6-A510-4AA8068E7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B2D0-A0F7-4BF4-9F29-B709712E4576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3C715-9380-441D-A185-4E647C928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24B0D-BAE4-4883-8BD7-DBBF29032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00D7-BD9C-41F5-9044-069D3530F6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2086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A557A-81F9-4160-A182-DA0C4C866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180FBE-68DC-4264-AB2F-5B5310233A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195CC-985B-4385-8CFB-B6BAD802B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B2D0-A0F7-4BF4-9F29-B709712E4576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136D8-610A-4771-9D9F-E5A2AE0D5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D3E49-6A77-4661-B1FE-56C619260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00D7-BD9C-41F5-9044-069D3530F6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7371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D2149F-5678-4C5F-A3D1-9727C891F5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A16813-36E7-45A3-B7A7-CB2BECE597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B08CB-2B36-4C18-BBBA-1E9F646D5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B2D0-A0F7-4BF4-9F29-B709712E4576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C2CA9-67DE-487C-A8A3-342B81D0E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1C2FD-0521-448A-8E79-0C1BF5913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00D7-BD9C-41F5-9044-069D3530F6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616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5F08F-B211-44F2-B5EB-7DEA86390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70DE2-EEEE-4609-9371-1100A5933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5E99B-F058-41F8-8237-CC9564DAA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B2D0-A0F7-4BF4-9F29-B709712E4576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D3AF6-3A6F-47B8-9008-583729EBE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1954-8D9A-40B1-8DB8-ED6F4A60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00D7-BD9C-41F5-9044-069D3530F6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362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97F4E-6B45-40E3-8CBB-0E884846F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273D16-B285-4AB3-A360-EFB63083C7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759EE-2852-41FF-8E36-B469584B2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B2D0-A0F7-4BF4-9F29-B709712E4576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D0F85-FAA2-4B21-B5D0-45C88F5C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F1E91-E121-4A88-9A58-476831B35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00D7-BD9C-41F5-9044-069D3530F6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6855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E049F-B680-41AF-BDFC-C16B7F91E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CBEEE-8796-439B-BD73-5CF7317D34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EAD904-2C38-4B2A-9979-25AB665A9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FAF1D8-F90A-4978-99DF-FA9BC9535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B2D0-A0F7-4BF4-9F29-B709712E4576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1EC1E-E4B8-4157-B4F6-FD46118F5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796D73-9B4B-4B17-B4D9-5DBBB3A4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00D7-BD9C-41F5-9044-069D3530F6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2539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E6674-1179-49BB-BE56-4B9283377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88225-762C-43EA-A0A8-C3112BC27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7EC2C-5D5F-4959-A6BF-0F25AC041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6E5CB3-BFCE-455B-A278-0DC21AEA41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152E7B-0605-4775-A609-51C60A53B2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D45FD1-3F82-4159-A37C-7027D07F6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B2D0-A0F7-4BF4-9F29-B709712E4576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33BC09-7506-4669-A151-81704A82F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D5118F-5D2F-4B93-9081-7024D059B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00D7-BD9C-41F5-9044-069D3530F6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417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E0257-510A-4D05-B2C7-A9EF6F546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316135-0E26-4352-9074-5744C6B79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B2D0-A0F7-4BF4-9F29-B709712E4576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0CAF60-D4BE-4495-9DA5-762BCCB0A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14914D-BAD9-461A-9D14-95EE1A29A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00D7-BD9C-41F5-9044-069D3530F6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375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DC28F7-9D59-4D90-914A-A80A1B6A5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B2D0-A0F7-4BF4-9F29-B709712E4576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237D77-88D2-4E89-AD94-A34DA0F9E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832F1-A051-48F4-865C-61F16B318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00D7-BD9C-41F5-9044-069D3530F6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671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F92FA-A904-4C0A-8ED0-4B334E3E0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2C36D-93FA-4870-8AD3-9CAEC0449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9FC28-2BC8-417C-96A2-512221E9A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A231D-A27F-4136-B356-B1A909CA8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B2D0-A0F7-4BF4-9F29-B709712E4576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257430-31A7-46B8-A330-92D9FF05E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503FB-8ED5-46F3-BBCA-B96B2647C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00D7-BD9C-41F5-9044-069D3530F6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0653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2EA93-0DD0-49BD-802D-DBBD3979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5D053F-97BD-4E2B-82B5-140730D77D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926CCB-2EFE-474A-81B4-3644F4AC8E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6E66A-4884-4E19-8E46-A94531C97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BB2D0-A0F7-4BF4-9F29-B709712E4576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0AD0C-0D2D-4DF7-B8BC-805A35E7C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967EEF-1982-40E6-AA83-78EA2E8C8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00D7-BD9C-41F5-9044-069D3530F6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050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A245D9-2ABF-4445-BE28-4892AB6E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2FCA3-4AE4-48FC-B606-BB8736831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14150-46D5-40AB-800D-220F48982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BB2D0-A0F7-4BF4-9F29-B709712E4576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A7D30-DFB3-4AC8-81E1-6BE96E220B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5CFA9-B7BE-43F8-B368-E0EFABC3A3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F00D7-BD9C-41F5-9044-069D3530F6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843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209800" y="322229"/>
            <a:ext cx="7772400" cy="1470025"/>
          </a:xfrm>
        </p:spPr>
        <p:txBody>
          <a:bodyPr/>
          <a:lstStyle/>
          <a:p>
            <a:r>
              <a:rPr lang="fi-FI" b="1" dirty="0"/>
              <a:t>F.C. </a:t>
            </a:r>
            <a:r>
              <a:rPr lang="fi-FI" b="1" dirty="0" err="1"/>
              <a:t>Kasiysi</a:t>
            </a:r>
            <a:r>
              <a:rPr lang="fi-FI" b="1" dirty="0"/>
              <a:t> Espoo ry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891278" y="1723856"/>
            <a:ext cx="6400800" cy="1048784"/>
          </a:xfrm>
        </p:spPr>
        <p:txBody>
          <a:bodyPr/>
          <a:lstStyle/>
          <a:p>
            <a:r>
              <a:rPr lang="fi-FI" dirty="0"/>
              <a:t>Strategia 2020-2023</a:t>
            </a:r>
          </a:p>
        </p:txBody>
      </p:sp>
      <p:sp>
        <p:nvSpPr>
          <p:cNvPr id="4" name="Suorakulmio 3"/>
          <p:cNvSpPr/>
          <p:nvPr/>
        </p:nvSpPr>
        <p:spPr>
          <a:xfrm>
            <a:off x="2522936" y="2274546"/>
            <a:ext cx="728866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>
                <a:solidFill>
                  <a:schemeClr val="bg1">
                    <a:lumMod val="50000"/>
                  </a:schemeClr>
                </a:solidFill>
              </a:rPr>
              <a:t>Visiomme</a:t>
            </a:r>
          </a:p>
          <a:p>
            <a:pPr algn="ctr"/>
            <a:r>
              <a:rPr lang="fi-FI" sz="2400" b="1" dirty="0"/>
              <a:t>Suomen paras </a:t>
            </a:r>
            <a:r>
              <a:rPr lang="fi-FI" sz="2400" b="1" dirty="0" err="1"/>
              <a:t>grassroots</a:t>
            </a:r>
            <a:r>
              <a:rPr lang="fi-FI" sz="2400" b="1" dirty="0"/>
              <a:t> seura U6-11</a:t>
            </a:r>
            <a:endParaRPr lang="en-US" sz="2400" b="1" dirty="0"/>
          </a:p>
        </p:txBody>
      </p:sp>
      <p:sp>
        <p:nvSpPr>
          <p:cNvPr id="5" name="Suorakulmio 4"/>
          <p:cNvSpPr/>
          <p:nvPr/>
        </p:nvSpPr>
        <p:spPr>
          <a:xfrm>
            <a:off x="2414941" y="3327565"/>
            <a:ext cx="74535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>
                <a:solidFill>
                  <a:schemeClr val="bg1">
                    <a:lumMod val="50000"/>
                  </a:schemeClr>
                </a:solidFill>
              </a:rPr>
              <a:t>Missiomme</a:t>
            </a:r>
          </a:p>
          <a:p>
            <a:pPr algn="ctr"/>
            <a:r>
              <a:rPr lang="fi-FI" sz="2400" b="1" dirty="0"/>
              <a:t>Tarjota jalkapalloa jokaiselle meidän seurassa</a:t>
            </a:r>
          </a:p>
        </p:txBody>
      </p:sp>
      <p:sp>
        <p:nvSpPr>
          <p:cNvPr id="6" name="Suorakulmio 5"/>
          <p:cNvSpPr/>
          <p:nvPr/>
        </p:nvSpPr>
        <p:spPr>
          <a:xfrm>
            <a:off x="2184400" y="5601542"/>
            <a:ext cx="26803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b="1" dirty="0">
                <a:solidFill>
                  <a:srgbClr val="7F7F7F"/>
                </a:solidFill>
              </a:rPr>
              <a:t>vastuullisuus</a:t>
            </a:r>
            <a:endParaRPr lang="en-US" sz="3200" b="1" dirty="0">
              <a:solidFill>
                <a:srgbClr val="7F7F7F"/>
              </a:solidFill>
            </a:endParaRPr>
          </a:p>
        </p:txBody>
      </p:sp>
      <p:pic>
        <p:nvPicPr>
          <p:cNvPr id="9" name="Kuva 8" descr="kasiys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0542" y="391343"/>
            <a:ext cx="977380" cy="1400911"/>
          </a:xfrm>
          <a:prstGeom prst="rect">
            <a:avLst/>
          </a:prstGeom>
        </p:spPr>
      </p:pic>
      <p:pic>
        <p:nvPicPr>
          <p:cNvPr id="11" name="Kuva 10" descr="kasiys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469" y="391343"/>
            <a:ext cx="977380" cy="14009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416681" y="4024643"/>
            <a:ext cx="70554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dirty="0" err="1"/>
              <a:t>Kasiysi</a:t>
            </a:r>
            <a:r>
              <a:rPr lang="en-US" dirty="0"/>
              <a:t> </a:t>
            </a:r>
            <a:r>
              <a:rPr lang="en-US" dirty="0" err="1"/>
              <a:t>haluaa</a:t>
            </a:r>
            <a:r>
              <a:rPr lang="en-US" dirty="0"/>
              <a:t> olla </a:t>
            </a:r>
            <a:r>
              <a:rPr lang="en-US" dirty="0" err="1"/>
              <a:t>paras</a:t>
            </a:r>
            <a:r>
              <a:rPr lang="en-US" dirty="0"/>
              <a:t> </a:t>
            </a:r>
            <a:r>
              <a:rPr lang="en-US" dirty="0" err="1"/>
              <a:t>jalkapalloon</a:t>
            </a:r>
            <a:r>
              <a:rPr lang="en-US" dirty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jalkapallolla</a:t>
            </a:r>
            <a:r>
              <a:rPr lang="en-US" dirty="0"/>
              <a:t> </a:t>
            </a:r>
            <a:r>
              <a:rPr lang="en-US" dirty="0" err="1"/>
              <a:t>kasvattaja</a:t>
            </a:r>
            <a:r>
              <a:rPr lang="en-US" dirty="0"/>
              <a:t> </a:t>
            </a:r>
            <a:r>
              <a:rPr lang="en-US" dirty="0" err="1"/>
              <a:t>tarjoamalla</a:t>
            </a:r>
            <a:r>
              <a:rPr lang="en-US" dirty="0"/>
              <a:t> </a:t>
            </a:r>
            <a:r>
              <a:rPr lang="en-US" dirty="0" err="1"/>
              <a:t>jalkapalloa</a:t>
            </a:r>
            <a:r>
              <a:rPr lang="en-US" dirty="0"/>
              <a:t> </a:t>
            </a:r>
            <a:r>
              <a:rPr lang="en-US" dirty="0" err="1"/>
              <a:t>jokaiselle</a:t>
            </a:r>
            <a:r>
              <a:rPr lang="en-US" dirty="0"/>
              <a:t> </a:t>
            </a:r>
            <a:r>
              <a:rPr lang="en-US" dirty="0" err="1"/>
              <a:t>meidän</a:t>
            </a:r>
            <a:r>
              <a:rPr lang="en-US" dirty="0"/>
              <a:t> </a:t>
            </a:r>
            <a:r>
              <a:rPr lang="en-US" dirty="0" err="1"/>
              <a:t>yhteisessä</a:t>
            </a:r>
            <a:r>
              <a:rPr lang="en-US" dirty="0"/>
              <a:t> </a:t>
            </a:r>
            <a:r>
              <a:rPr lang="en-US" dirty="0" err="1"/>
              <a:t>seurassa</a:t>
            </a:r>
            <a:r>
              <a:rPr lang="en-US" dirty="0"/>
              <a:t>. </a:t>
            </a:r>
          </a:p>
          <a:p>
            <a:pPr lvl="1" algn="ctr"/>
            <a:r>
              <a:rPr lang="en-US" dirty="0" err="1"/>
              <a:t>Kasiysin</a:t>
            </a:r>
            <a:r>
              <a:rPr lang="en-US" dirty="0"/>
              <a:t> </a:t>
            </a:r>
            <a:r>
              <a:rPr lang="en-US" dirty="0" err="1"/>
              <a:t>ovet</a:t>
            </a:r>
            <a:r>
              <a:rPr lang="en-US" dirty="0"/>
              <a:t> </a:t>
            </a:r>
            <a:r>
              <a:rPr lang="en-US" dirty="0" err="1"/>
              <a:t>ovat</a:t>
            </a:r>
            <a:r>
              <a:rPr lang="en-US" dirty="0"/>
              <a:t> </a:t>
            </a:r>
            <a:r>
              <a:rPr lang="en-US" dirty="0" err="1"/>
              <a:t>auki</a:t>
            </a:r>
            <a:r>
              <a:rPr lang="en-US" dirty="0"/>
              <a:t> </a:t>
            </a:r>
            <a:r>
              <a:rPr lang="en-US" dirty="0" err="1"/>
              <a:t>jokaiselle</a:t>
            </a:r>
            <a:r>
              <a:rPr lang="en-US" dirty="0"/>
              <a:t> </a:t>
            </a:r>
            <a:r>
              <a:rPr lang="en-US" dirty="0" err="1"/>
              <a:t>ja</a:t>
            </a:r>
            <a:r>
              <a:rPr lang="en-US" dirty="0"/>
              <a:t> </a:t>
            </a:r>
            <a:r>
              <a:rPr lang="en-US" dirty="0" err="1"/>
              <a:t>joka</a:t>
            </a:r>
            <a:r>
              <a:rPr lang="en-US" dirty="0"/>
              <a:t> </a:t>
            </a:r>
            <a:r>
              <a:rPr lang="en-US" dirty="0" err="1"/>
              <a:t>iässä</a:t>
            </a:r>
            <a:r>
              <a:rPr lang="en-US" dirty="0"/>
              <a:t>.</a:t>
            </a:r>
          </a:p>
        </p:txBody>
      </p:sp>
      <p:sp>
        <p:nvSpPr>
          <p:cNvPr id="12" name="Suorakulmio 5">
            <a:extLst>
              <a:ext uri="{FF2B5EF4-FFF2-40B4-BE49-F238E27FC236}">
                <a16:creationId xmlns:a16="http://schemas.microsoft.com/office/drawing/2014/main" id="{084CE2C4-DB01-46AA-8A0E-B78D9DF6E737}"/>
              </a:ext>
            </a:extLst>
          </p:cNvPr>
          <p:cNvSpPr/>
          <p:nvPr/>
        </p:nvSpPr>
        <p:spPr>
          <a:xfrm>
            <a:off x="5264226" y="5601541"/>
            <a:ext cx="25787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b="1" dirty="0">
                <a:solidFill>
                  <a:srgbClr val="7F7F7F"/>
                </a:solidFill>
              </a:rPr>
              <a:t>positiivisuus</a:t>
            </a:r>
            <a:endParaRPr lang="en-US" sz="3200" b="1" dirty="0">
              <a:solidFill>
                <a:srgbClr val="7F7F7F"/>
              </a:solidFill>
            </a:endParaRPr>
          </a:p>
        </p:txBody>
      </p:sp>
      <p:sp>
        <p:nvSpPr>
          <p:cNvPr id="13" name="Suorakulmio 5">
            <a:extLst>
              <a:ext uri="{FF2B5EF4-FFF2-40B4-BE49-F238E27FC236}">
                <a16:creationId xmlns:a16="http://schemas.microsoft.com/office/drawing/2014/main" id="{C3CBAA75-B420-42F1-BC00-9217E8D39F81}"/>
              </a:ext>
            </a:extLst>
          </p:cNvPr>
          <p:cNvSpPr/>
          <p:nvPr/>
        </p:nvSpPr>
        <p:spPr>
          <a:xfrm>
            <a:off x="8262772" y="5601542"/>
            <a:ext cx="24052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3200" b="1" dirty="0">
                <a:solidFill>
                  <a:srgbClr val="7F7F7F"/>
                </a:solidFill>
              </a:rPr>
              <a:t>avoimuus</a:t>
            </a:r>
            <a:endParaRPr lang="en-US" sz="3200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074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53A0DEF-35D0-4D8E-A574-A403573CC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801687"/>
          </a:xfrm>
        </p:spPr>
        <p:txBody>
          <a:bodyPr/>
          <a:lstStyle/>
          <a:p>
            <a:r>
              <a:rPr lang="fi-FI" dirty="0"/>
              <a:t>Päästrategiat kaudelle 2020-2023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45525-10ED-4B1F-94D6-3749E5CC366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b="1" dirty="0"/>
              <a:t>Viestinnällisesti, toiminnallisesti ja taloudellisesti taitava seura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b="1" dirty="0"/>
              <a:t>Seura- ja joukkuevalmennuksen osaamisen kehittäminen (läsnäolo valmentajakoulutus ja -roolitus)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fi-FI" b="1" dirty="0">
                <a:sym typeface="Wingdings" panose="05000000000000000000" pitchFamily="2" charset="2"/>
              </a:rPr>
              <a:t>Vahva ja laaja pelaajapohja U5-U11 mahdollistaa elinvoimaisen pohjan kaikille ikäluokille</a:t>
            </a:r>
          </a:p>
        </p:txBody>
      </p:sp>
    </p:spTree>
    <p:extLst>
      <p:ext uri="{BB962C8B-B14F-4D97-AF65-F5344CB8AC3E}">
        <p14:creationId xmlns:p14="http://schemas.microsoft.com/office/powerpoint/2010/main" val="4271219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6381-EF72-4DC8-B841-D4C0ABBC0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819"/>
            <a:ext cx="10515600" cy="760942"/>
          </a:xfrm>
        </p:spPr>
        <p:txBody>
          <a:bodyPr>
            <a:normAutofit/>
          </a:bodyPr>
          <a:lstStyle/>
          <a:p>
            <a:r>
              <a:rPr lang="fi-FI" sz="3200" b="1" dirty="0"/>
              <a:t>1. Viestinnällisesti, toiminnallisesti ja taloudellisesti taitava seura</a:t>
            </a:r>
            <a:endParaRPr lang="fi-FI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45525-10ED-4B1F-94D6-3749E5CC3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948" y="1175864"/>
            <a:ext cx="9609667" cy="4525963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457200" indent="-457200"/>
            <a:r>
              <a:rPr lang="fi-FI" sz="2200" dirty="0"/>
              <a:t>Jäsenkysely ja Palloliiton laatujärjestelmä ohjaavat seuran kehitystä </a:t>
            </a:r>
            <a:r>
              <a:rPr lang="fi-FI" sz="2200" dirty="0">
                <a:sym typeface="Wingdings" panose="05000000000000000000" pitchFamily="2" charset="2"/>
              </a:rPr>
              <a:t> laatujärjestelmä taso 4 (valikoiduin osin 5-tason vaatimukset) </a:t>
            </a:r>
            <a:r>
              <a:rPr lang="fi-FI" sz="2200" dirty="0"/>
              <a:t> Jäsenkysely uudistaminen ohjaamaan paremmin kehitystä</a:t>
            </a:r>
            <a:endParaRPr lang="fi-FI" sz="2200" dirty="0">
              <a:sym typeface="Wingdings" panose="05000000000000000000" pitchFamily="2" charset="2"/>
            </a:endParaRPr>
          </a:p>
          <a:p>
            <a:pPr marL="457200" indent="-457200"/>
            <a:r>
              <a:rPr lang="fi-FI" sz="2200" dirty="0">
                <a:sym typeface="Wingdings" panose="05000000000000000000" pitchFamily="2" charset="2"/>
              </a:rPr>
              <a:t>Yhtenevät käytännöt ja toimintamalli joka joukkueessa (U6-U17)</a:t>
            </a:r>
          </a:p>
          <a:p>
            <a:pPr marL="857250" lvl="1" indent="-457200"/>
            <a:r>
              <a:rPr lang="fi-FI" sz="1900" dirty="0">
                <a:sym typeface="Wingdings" panose="05000000000000000000" pitchFamily="2" charset="2"/>
              </a:rPr>
              <a:t>Dokumentoidut toimintaohjeet ja toimivat ”työkalut” joukkueen toimihenkilöille sekä kriteerit</a:t>
            </a:r>
          </a:p>
          <a:p>
            <a:pPr marL="457200" indent="-457200"/>
            <a:r>
              <a:rPr lang="fi-FI" sz="2200" dirty="0">
                <a:sym typeface="Wingdings" panose="05000000000000000000" pitchFamily="2" charset="2"/>
              </a:rPr>
              <a:t>Avoimen viestinnän edistäminen sekä seura että joukkuetasolla (”meidän seura” ja joukkuehenki), tavoitteena yhteinen malli</a:t>
            </a:r>
          </a:p>
          <a:p>
            <a:pPr marL="457200" indent="-457200"/>
            <a:r>
              <a:rPr lang="fi-FI" sz="2200" dirty="0">
                <a:sym typeface="Wingdings" panose="05000000000000000000" pitchFamily="2" charset="2"/>
              </a:rPr>
              <a:t>Selkeytetään seura- ja joukkuemaksun rakenne</a:t>
            </a:r>
          </a:p>
          <a:p>
            <a:pPr marL="457200" indent="-457200"/>
            <a:r>
              <a:rPr lang="fi-FI" sz="2200" dirty="0">
                <a:sym typeface="Wingdings" panose="05000000000000000000" pitchFamily="2" charset="2"/>
              </a:rPr>
              <a:t>Taloushallinnan uusiminen (sähköinen taloushallinto tukemaan seuraa ja joukkueita) &amp; tilikauden uudelleen harkinta</a:t>
            </a:r>
          </a:p>
          <a:p>
            <a:pPr marL="857250" lvl="1" indent="-457200"/>
            <a:r>
              <a:rPr lang="fi-FI" sz="1900" dirty="0">
                <a:sym typeface="Wingdings" panose="05000000000000000000" pitchFamily="2" charset="2"/>
              </a:rPr>
              <a:t>Joukkueen budjetoinnin parantaminen ja helpottaminen (tuki ja seuranta)</a:t>
            </a:r>
          </a:p>
          <a:p>
            <a:pPr marL="457200" indent="-457200"/>
            <a:r>
              <a:rPr lang="fi-FI" sz="2200" dirty="0">
                <a:sym typeface="Wingdings" panose="05000000000000000000" pitchFamily="2" charset="2"/>
              </a:rPr>
              <a:t>Varmistetaan seurayhteisösopimuksen toteutuminen. Selkeät kriteerit/vaateet hyvän kilpapelaajapolun ja yhteistyön varmistamiseksi.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6049E0B-752E-4EE7-AADE-07494F966774}"/>
              </a:ext>
            </a:extLst>
          </p:cNvPr>
          <p:cNvSpPr/>
          <p:nvPr/>
        </p:nvSpPr>
        <p:spPr>
          <a:xfrm>
            <a:off x="10447867" y="1386123"/>
            <a:ext cx="1583266" cy="45230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Laatutaso 4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424C922-7E1D-40D9-9ED5-B97B90B77871}"/>
              </a:ext>
            </a:extLst>
          </p:cNvPr>
          <p:cNvSpPr/>
          <p:nvPr/>
        </p:nvSpPr>
        <p:spPr>
          <a:xfrm>
            <a:off x="10447867" y="2166661"/>
            <a:ext cx="1583266" cy="45230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Laatutaso 5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ED5C930-06A7-43BC-B1A5-842C30484E5C}"/>
              </a:ext>
            </a:extLst>
          </p:cNvPr>
          <p:cNvSpPr/>
          <p:nvPr/>
        </p:nvSpPr>
        <p:spPr>
          <a:xfrm>
            <a:off x="10447867" y="3063640"/>
            <a:ext cx="1583266" cy="45230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Jäsenkysely - tyytyväisyys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FE6FAD3-E1F3-45CB-A2DA-BDBB8A2422AC}"/>
              </a:ext>
            </a:extLst>
          </p:cNvPr>
          <p:cNvSpPr/>
          <p:nvPr/>
        </p:nvSpPr>
        <p:spPr>
          <a:xfrm>
            <a:off x="10447867" y="4008251"/>
            <a:ext cx="1583266" cy="8708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400" dirty="0"/>
              <a:t>Positiivinen tilikauden tulos-&gt;budjetti ylijäämäinen</a:t>
            </a:r>
          </a:p>
        </p:txBody>
      </p:sp>
    </p:spTree>
    <p:extLst>
      <p:ext uri="{BB962C8B-B14F-4D97-AF65-F5344CB8AC3E}">
        <p14:creationId xmlns:p14="http://schemas.microsoft.com/office/powerpoint/2010/main" val="1431632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55AB4-2979-495E-B8B2-EC0C7E899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939" y="536515"/>
            <a:ext cx="10775527" cy="811788"/>
          </a:xfrm>
        </p:spPr>
        <p:txBody>
          <a:bodyPr>
            <a:noAutofit/>
          </a:bodyPr>
          <a:lstStyle/>
          <a:p>
            <a:r>
              <a:rPr lang="fi-FI" sz="3200" b="1" dirty="0"/>
              <a:t>2. Seura- ja joukkuevalmennuksen  osaamisen kehittäminen (läsnäolo, valmentajakoulutus ja -roolitus)</a:t>
            </a:r>
            <a:br>
              <a:rPr lang="fi-FI" sz="3200" b="1" dirty="0">
                <a:solidFill>
                  <a:srgbClr val="FF0000"/>
                </a:solidFill>
              </a:rPr>
            </a:br>
            <a:endParaRPr lang="fi-FI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45525-10ED-4B1F-94D6-3749E5CC3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939" y="1382835"/>
            <a:ext cx="9027829" cy="425926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i-FI" sz="2200" dirty="0"/>
              <a:t>Seuravalmennuksen vastuuttaminen ja osaamisen kohdentaminen ikäluokittain (jokaisella ikäluokalle on vastuuvalmentaja seuran toimesta)</a:t>
            </a:r>
          </a:p>
          <a:p>
            <a:pPr lvl="1"/>
            <a:r>
              <a:rPr lang="fi-FI" sz="1900" dirty="0"/>
              <a:t>Koulutussuunnitelma ja toteutus</a:t>
            </a:r>
          </a:p>
          <a:p>
            <a:pPr lvl="1"/>
            <a:r>
              <a:rPr lang="fi-FI" sz="1900" dirty="0"/>
              <a:t>Seuravalmentajan fokus sekä kilpa &amp; harrastajatasolla</a:t>
            </a:r>
          </a:p>
          <a:p>
            <a:pPr lvl="1"/>
            <a:r>
              <a:rPr lang="fi-FI" sz="1900" dirty="0"/>
              <a:t>P&amp;T yhteistekemisen vahvistaminen</a:t>
            </a:r>
          </a:p>
          <a:p>
            <a:r>
              <a:rPr lang="fi-FI" sz="2200" dirty="0"/>
              <a:t>Valmennuskoulutussuunnitelman päivittäminen ja vuosittain toteuttaminen läpi strategia kauden </a:t>
            </a:r>
            <a:r>
              <a:rPr lang="fi-FI" sz="2200" dirty="0">
                <a:sym typeface="Wingdings" panose="05000000000000000000" pitchFamily="2" charset="2"/>
              </a:rPr>
              <a:t> kaikki valmentajat koulutettu</a:t>
            </a:r>
          </a:p>
          <a:p>
            <a:pPr lvl="1"/>
            <a:r>
              <a:rPr lang="fi-FI" sz="1900" dirty="0"/>
              <a:t>Joustava valmennuskehityspolku </a:t>
            </a:r>
          </a:p>
          <a:p>
            <a:r>
              <a:rPr lang="fi-FI" sz="2200" dirty="0"/>
              <a:t>Seurayhteisön resurssien hyödyntäminen (esim. fysiikka,), 1) suunnitelma, 2) toteutus</a:t>
            </a:r>
          </a:p>
          <a:p>
            <a:r>
              <a:rPr lang="fi-FI" sz="2200" dirty="0"/>
              <a:t>Sitoutuneiden valmentajien saatavuus kilpa- ja harrastajatasolla</a:t>
            </a:r>
          </a:p>
          <a:p>
            <a:pPr lvl="1"/>
            <a:r>
              <a:rPr lang="fi-FI" sz="1900" dirty="0"/>
              <a:t>Apuvalmentajien rekrytointi heti joukkueen aloittamisesta asti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F882B2E-1A1C-4CF5-870C-3C470225BDB7}"/>
              </a:ext>
            </a:extLst>
          </p:cNvPr>
          <p:cNvSpPr/>
          <p:nvPr/>
        </p:nvSpPr>
        <p:spPr>
          <a:xfrm>
            <a:off x="10090468" y="1244004"/>
            <a:ext cx="2045071" cy="46736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isä/äiti-valmentajia 1 per 8 pelaajaa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7339667-060C-4EFF-883C-C0196115B7CF}"/>
              </a:ext>
            </a:extLst>
          </p:cNvPr>
          <p:cNvSpPr/>
          <p:nvPr/>
        </p:nvSpPr>
        <p:spPr>
          <a:xfrm>
            <a:off x="10110524" y="2651409"/>
            <a:ext cx="2045070" cy="46736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Joukkueen ”tiimin” vetäminen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C96A41B-4DD0-4125-8B50-FC6DDD853F08}"/>
              </a:ext>
            </a:extLst>
          </p:cNvPr>
          <p:cNvSpPr/>
          <p:nvPr/>
        </p:nvSpPr>
        <p:spPr>
          <a:xfrm>
            <a:off x="10110524" y="5051546"/>
            <a:ext cx="2065126" cy="59055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Kaikki valmentajat koulutettu 1v aloittamisesta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87583F7-4C08-4B0E-888E-0135DFAF7977}"/>
              </a:ext>
            </a:extLst>
          </p:cNvPr>
          <p:cNvSpPr/>
          <p:nvPr/>
        </p:nvSpPr>
        <p:spPr>
          <a:xfrm>
            <a:off x="10110524" y="4297644"/>
            <a:ext cx="2065126" cy="59055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Jokaisella valmentajalla kehittymissuunnitelma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77C0543-BFB8-422F-A076-5577C2A137A5}"/>
              </a:ext>
            </a:extLst>
          </p:cNvPr>
          <p:cNvSpPr/>
          <p:nvPr/>
        </p:nvSpPr>
        <p:spPr>
          <a:xfrm>
            <a:off x="10090467" y="3260861"/>
            <a:ext cx="2065126" cy="89469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400" dirty="0"/>
              <a:t>Päätoimisten kehityskeskustelut 2 kpl/vuosi(henk. </a:t>
            </a:r>
            <a:r>
              <a:rPr lang="fi-FI" sz="1400" dirty="0" err="1"/>
              <a:t>koht</a:t>
            </a:r>
            <a:r>
              <a:rPr lang="fi-FI" sz="1400" dirty="0"/>
              <a:t>. mittarit)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3F82BE6-346B-4A3D-B19E-CDDF95C62499}"/>
              </a:ext>
            </a:extLst>
          </p:cNvPr>
          <p:cNvSpPr/>
          <p:nvPr/>
        </p:nvSpPr>
        <p:spPr>
          <a:xfrm>
            <a:off x="10090467" y="1862815"/>
            <a:ext cx="2045071" cy="63988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Seuratoimintojen osallistujien 5 % vuosikasvu	</a:t>
            </a:r>
          </a:p>
        </p:txBody>
      </p:sp>
    </p:spTree>
    <p:extLst>
      <p:ext uri="{BB962C8B-B14F-4D97-AF65-F5344CB8AC3E}">
        <p14:creationId xmlns:p14="http://schemas.microsoft.com/office/powerpoint/2010/main" val="2061123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9CDC7-0574-4914-9F5E-649914EB0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533" y="175577"/>
            <a:ext cx="10684934" cy="1143000"/>
          </a:xfrm>
        </p:spPr>
        <p:txBody>
          <a:bodyPr>
            <a:noAutofit/>
          </a:bodyPr>
          <a:lstStyle/>
          <a:p>
            <a:r>
              <a:rPr lang="fi-FI" sz="3200" b="1" dirty="0">
                <a:sym typeface="Wingdings" panose="05000000000000000000" pitchFamily="2" charset="2"/>
              </a:rPr>
              <a:t>3. Vahva ja laaja pelaajapohja U5-U11 mahdollistaa elinvoimaisen pohjan kaikille ikäluokille</a:t>
            </a:r>
            <a:br>
              <a:rPr lang="fi-FI" sz="3200" b="1" dirty="0">
                <a:sym typeface="Wingdings" panose="05000000000000000000" pitchFamily="2" charset="2"/>
              </a:rPr>
            </a:br>
            <a:endParaRPr lang="fi-FI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45525-10ED-4B1F-94D6-3749E5CC3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05695"/>
            <a:ext cx="9074039" cy="3992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457200" indent="-457200"/>
            <a:r>
              <a:rPr lang="fi-FI" sz="2200" dirty="0">
                <a:sym typeface="Wingdings" panose="05000000000000000000" pitchFamily="2" charset="2"/>
              </a:rPr>
              <a:t>Jalkapallokoulun ja markkinoinnin edelleen kehittäminen</a:t>
            </a:r>
          </a:p>
          <a:p>
            <a:pPr marL="457200" indent="-457200"/>
            <a:r>
              <a:rPr lang="fi-FI" sz="2200" dirty="0">
                <a:sym typeface="Wingdings" panose="05000000000000000000" pitchFamily="2" charset="2"/>
              </a:rPr>
              <a:t>Alueellinen jalkapallotapahtumat kohdeikäryhmille (markkinointi &amp; yhteistyö) fokus U6-7</a:t>
            </a:r>
          </a:p>
          <a:p>
            <a:pPr marL="457200" indent="-457200"/>
            <a:r>
              <a:rPr lang="fi-FI" sz="2200" dirty="0">
                <a:sym typeface="Wingdings" panose="05000000000000000000" pitchFamily="2" charset="2"/>
              </a:rPr>
              <a:t>Kasiysiliikuntakerhojen kehittäminen</a:t>
            </a:r>
          </a:p>
          <a:p>
            <a:pPr marL="457200" indent="-457200"/>
            <a:r>
              <a:rPr lang="fi-FI" sz="2200" dirty="0">
                <a:sym typeface="Wingdings" panose="05000000000000000000" pitchFamily="2" charset="2"/>
              </a:rPr>
              <a:t>Jalkapallokoulusta joukkueisiin/jäseneksi: vaihtoehtoina joukkueet tai jalkapallokerho </a:t>
            </a:r>
          </a:p>
          <a:p>
            <a:pPr marL="457200" indent="-457200"/>
            <a:r>
              <a:rPr lang="fi-FI" sz="2200" dirty="0">
                <a:sym typeface="Wingdings" panose="05000000000000000000" pitchFamily="2" charset="2"/>
              </a:rPr>
              <a:t>Jokaisen joukkueen toiminta on vahvasti organisoitu Kasiysin mallin mukaan</a:t>
            </a:r>
          </a:p>
          <a:p>
            <a:pPr marL="457200" indent="-457200"/>
            <a:r>
              <a:rPr lang="fi-FI" sz="2200" dirty="0">
                <a:sym typeface="Wingdings" panose="05000000000000000000" pitchFamily="2" charset="2"/>
              </a:rPr>
              <a:t>Matalankynnyksen toiminnan luominen kaikille ikäluokille (esim. futiskerho U6-12)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C19BE4E-3895-401C-A970-505286228147}"/>
              </a:ext>
            </a:extLst>
          </p:cNvPr>
          <p:cNvSpPr/>
          <p:nvPr/>
        </p:nvSpPr>
        <p:spPr>
          <a:xfrm>
            <a:off x="9844505" y="2230403"/>
            <a:ext cx="2061856" cy="39624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Pelaajia 2023</a:t>
            </a:r>
          </a:p>
          <a:p>
            <a:pPr algn="ctr"/>
            <a:r>
              <a:rPr lang="fi-FI" sz="1400" dirty="0"/>
              <a:t>1300+ pelipassia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2504B17-4B9A-40E1-92A2-9933B948EFB3}"/>
              </a:ext>
            </a:extLst>
          </p:cNvPr>
          <p:cNvSpPr/>
          <p:nvPr/>
        </p:nvSpPr>
        <p:spPr>
          <a:xfrm>
            <a:off x="9827572" y="1225833"/>
            <a:ext cx="2061856" cy="9147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Pelaajia 2021:</a:t>
            </a:r>
          </a:p>
          <a:p>
            <a:pPr algn="ctr"/>
            <a:r>
              <a:rPr lang="fi-FI" sz="1400" dirty="0"/>
              <a:t>1200 pelipassia</a:t>
            </a:r>
          </a:p>
          <a:p>
            <a:pPr algn="ctr"/>
            <a:r>
              <a:rPr lang="fr-FR" sz="1400" dirty="0"/>
              <a:t>U6 50, PU9 80,TU9 40, PU12 40</a:t>
            </a:r>
            <a:endParaRPr lang="fi-FI" sz="14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891D39E-4B0C-4318-BAF7-032BFFAD1DD0}"/>
              </a:ext>
            </a:extLst>
          </p:cNvPr>
          <p:cNvSpPr/>
          <p:nvPr/>
        </p:nvSpPr>
        <p:spPr>
          <a:xfrm>
            <a:off x="9844505" y="2885222"/>
            <a:ext cx="2061856" cy="9147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Aloittavan ikäluokan pelaajien lkm (%) suhteessa jalkapallokouluun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9D23B40-3395-4516-A6BD-19FEE1519EE1}"/>
              </a:ext>
            </a:extLst>
          </p:cNvPr>
          <p:cNvSpPr/>
          <p:nvPr/>
        </p:nvSpPr>
        <p:spPr>
          <a:xfrm>
            <a:off x="9849343" y="4149539"/>
            <a:ext cx="1944723" cy="75622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/>
              <a:t>Toimihenkilötapaamiset 3 krt/vuosi/joukkue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2012C3D-8C49-41E1-BB34-AEA4DCDC82E7}"/>
              </a:ext>
            </a:extLst>
          </p:cNvPr>
          <p:cNvSpPr/>
          <p:nvPr/>
        </p:nvSpPr>
        <p:spPr>
          <a:xfrm>
            <a:off x="9849343" y="5050577"/>
            <a:ext cx="1944723" cy="5468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400" dirty="0" err="1"/>
              <a:t>Drop</a:t>
            </a:r>
            <a:r>
              <a:rPr lang="fi-FI" sz="1400" dirty="0"/>
              <a:t> out/-in sekä kysely U6-9</a:t>
            </a:r>
          </a:p>
        </p:txBody>
      </p:sp>
    </p:spTree>
    <p:extLst>
      <p:ext uri="{BB962C8B-B14F-4D97-AF65-F5344CB8AC3E}">
        <p14:creationId xmlns:p14="http://schemas.microsoft.com/office/powerpoint/2010/main" val="739112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85586-8498-43BA-A730-E3C27079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fi-FI" dirty="0"/>
              <a:t>Strategia 2020-2023 keskeisimmät mittarit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E0110-DEE6-410D-BFF6-25FC9648B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930" y="1497634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Toimihenkilötapaamiset 3 krt/vuosi/joukkue	</a:t>
            </a:r>
          </a:p>
          <a:p>
            <a:r>
              <a:rPr lang="fi-FI" dirty="0"/>
              <a:t>Positiivinen tilikauden tulos-&gt;budjetti ylijäämäinen	</a:t>
            </a:r>
          </a:p>
          <a:p>
            <a:r>
              <a:rPr lang="fi-FI" dirty="0"/>
              <a:t>Jokaisella valmentajalla kehittymissuunnitelma</a:t>
            </a:r>
          </a:p>
          <a:p>
            <a:r>
              <a:rPr lang="fi-FI" dirty="0"/>
              <a:t>Päätoimisten kehityskeskustelut 2 kpl/vuosi(henk. </a:t>
            </a:r>
            <a:r>
              <a:rPr lang="fi-FI" dirty="0" err="1"/>
              <a:t>koht</a:t>
            </a:r>
            <a:r>
              <a:rPr lang="fi-FI" dirty="0"/>
              <a:t>. mittarit)	</a:t>
            </a:r>
          </a:p>
          <a:p>
            <a:r>
              <a:rPr lang="fi-FI" dirty="0"/>
              <a:t>Pelipassin lkm (1300+ vuonna 2023)</a:t>
            </a:r>
          </a:p>
          <a:p>
            <a:r>
              <a:rPr lang="fi-FI" dirty="0"/>
              <a:t>Toimihenkilöiden lkm/pelaajamäärä (1 valmentaja per 8 pelaajaa)</a:t>
            </a:r>
          </a:p>
          <a:p>
            <a:r>
              <a:rPr lang="fi-FI" dirty="0" err="1"/>
              <a:t>Drop</a:t>
            </a:r>
            <a:r>
              <a:rPr lang="fi-FI" dirty="0"/>
              <a:t> out/-in sekä kysely U6-9	</a:t>
            </a:r>
          </a:p>
          <a:p>
            <a:r>
              <a:rPr lang="fi-FI" dirty="0"/>
              <a:t>Seuratoimintojen osallistujien 5 % vuosikasvu</a:t>
            </a:r>
          </a:p>
          <a:p>
            <a:r>
              <a:rPr lang="fi-FI" dirty="0"/>
              <a:t>U10-11 minihuuhkaja/-</a:t>
            </a:r>
            <a:r>
              <a:rPr lang="fi-FI" dirty="0" err="1"/>
              <a:t>helmaripäivät</a:t>
            </a:r>
            <a:r>
              <a:rPr lang="fi-FI" dirty="0"/>
              <a:t> -&gt; taso 1 ja 2	</a:t>
            </a:r>
          </a:p>
          <a:p>
            <a:r>
              <a:rPr lang="fi-FI" dirty="0"/>
              <a:t>U10-11 kehittymisenseuranta tapahtuma 2 kpl/vuosi (taso1)	</a:t>
            </a:r>
          </a:p>
          <a:p>
            <a:r>
              <a:rPr lang="fi-FI" dirty="0"/>
              <a:t>Aloittavan ikäluokan pelaajien lkm (%) suhteessa jalkapallokouluun</a:t>
            </a:r>
          </a:p>
          <a:p>
            <a:r>
              <a:rPr lang="fi-FI" dirty="0"/>
              <a:t>Jäsenkysely kerran vuodessa (laaja/suppea) (tyytyväisyyden parantaminen)	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78855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1A1F8-E238-497A-96DF-A4215CC65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130" y="68756"/>
            <a:ext cx="8229600" cy="610886"/>
          </a:xfrm>
        </p:spPr>
        <p:txBody>
          <a:bodyPr>
            <a:normAutofit fontScale="90000"/>
          </a:bodyPr>
          <a:lstStyle/>
          <a:p>
            <a:r>
              <a:rPr lang="fi-FI" dirty="0"/>
              <a:t>Strategiset toimenpiteet 2020-2023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6A4E94-6A9A-4502-8966-2ADBC6C1CEBD}"/>
              </a:ext>
            </a:extLst>
          </p:cNvPr>
          <p:cNvSpPr txBox="1"/>
          <p:nvPr/>
        </p:nvSpPr>
        <p:spPr>
          <a:xfrm>
            <a:off x="802643" y="741643"/>
            <a:ext cx="2838024" cy="32203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fontAlgn="b"/>
            <a:r>
              <a:rPr lang="fi-FI" b="1" dirty="0"/>
              <a:t>2019-suunnitelmat kuntoon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Nappulavastaavan palkkaus(1)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SPL laatutaso 4(vuoden vaihde)(1)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Henkilöstön työnkuvat strategian mukaisiksi(2)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Futiskerhojen perustaminen (3)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Eritysryhmän perustaminen(3)</a:t>
            </a:r>
          </a:p>
          <a:p>
            <a:endParaRPr lang="fi-FI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71FE87-80D8-4BD1-9AF2-EEDAEC4F3734}"/>
              </a:ext>
            </a:extLst>
          </p:cNvPr>
          <p:cNvSpPr txBox="1"/>
          <p:nvPr/>
        </p:nvSpPr>
        <p:spPr>
          <a:xfrm>
            <a:off x="3811366" y="708750"/>
            <a:ext cx="382975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fi-FI" b="1" dirty="0"/>
              <a:t>2020-laatua toimintaan</a:t>
            </a:r>
            <a:endParaRPr lang="fi-FI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Yhtenevä terminologia (1)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Taloushallinnan uudistaminen(1)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Seuran tilikauden muutos 1.11.-31.10.(1)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Viestintäsuunnitelma-some, kadunvarsi, sisäinen, ulkoinen(1)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Päätoimisten  säännöllinen </a:t>
            </a:r>
            <a:r>
              <a:rPr lang="fi-FI" sz="1400" dirty="0" err="1"/>
              <a:t>tykytoiminta</a:t>
            </a:r>
            <a:r>
              <a:rPr lang="fi-FI" sz="1400" dirty="0"/>
              <a:t>(1)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Pelaajapolun tarkistaminen U12-&gt; (1)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Videovalmennus palvelu(1)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Aikuisjoukkueiden perustaminen(1)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Yhtenevä treenivarustus(1)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Vuosikellojen roolikohtainen käyttöönotto(1)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Valmentajien kehittymissuunnitelmat(2)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Uuden organisaation käyttöönotto(2)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Sisäinen valmennuskoulutus käyttöön(2)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MV-valmennus, liiketaito-/oheisvalmennus(2)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Kouluyhteistyön vahvistaminen ja tuotteistaminen(3) 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Ikäluokka mallien päivitys yhteneväiseksi (3)</a:t>
            </a:r>
          </a:p>
          <a:p>
            <a:pPr fontAlgn="b"/>
            <a:endParaRPr lang="fi-FI" sz="1400" dirty="0"/>
          </a:p>
          <a:p>
            <a:pPr fontAlgn="b"/>
            <a:r>
              <a:rPr lang="fi-FI" sz="1400" dirty="0"/>
              <a:t>Mittarien luonti/tuloskortit</a:t>
            </a:r>
          </a:p>
          <a:p>
            <a:pPr fontAlgn="b"/>
            <a:r>
              <a:rPr lang="fi-FI" sz="1400" dirty="0"/>
              <a:t>Henkilötason tavoitekortit</a:t>
            </a:r>
          </a:p>
          <a:p>
            <a:endParaRPr lang="fi-FI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624660-918A-4CB8-994D-18272036EAF8}"/>
              </a:ext>
            </a:extLst>
          </p:cNvPr>
          <p:cNvSpPr txBox="1"/>
          <p:nvPr/>
        </p:nvSpPr>
        <p:spPr>
          <a:xfrm>
            <a:off x="7882467" y="708750"/>
            <a:ext cx="372533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fi-FI" b="1" dirty="0"/>
              <a:t>2021-tekoja toimintaan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U20 joukkue(1)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Olosuhteiden varmistaminen tulevaisuuteen(1)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 err="1"/>
              <a:t>Seura-ja</a:t>
            </a:r>
            <a:r>
              <a:rPr lang="fi-FI" sz="1400" dirty="0"/>
              <a:t> joukkuetoiminnan digitalisointi(1) 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Brändin vahvistaminen/ </a:t>
            </a:r>
            <a:r>
              <a:rPr lang="fi-FI" sz="1400" dirty="0" err="1"/>
              <a:t>sponssorointiyhteistyö</a:t>
            </a:r>
            <a:r>
              <a:rPr lang="fi-FI" sz="1400" dirty="0"/>
              <a:t>(1)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Nettikauppa(1)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fontAlgn="b"/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Kaikki valmentajat ovat koulutettuja(2)</a:t>
            </a:r>
          </a:p>
          <a:p>
            <a:pPr fontAlgn="b"/>
            <a:endParaRPr lang="fi-FI" sz="1400" dirty="0"/>
          </a:p>
          <a:p>
            <a:pPr fontAlgn="b"/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endParaRPr lang="fi-FI" sz="1400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Harrastetoiminnan tuotteistaminen julkiselle sektorille(3)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Seuravalmentajan palkkaus-harrastetoiminta(3)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Iltapäiväharjoittelun mahdollistaminen(3)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fi-FI" sz="1400" dirty="0"/>
              <a:t>Toimihenkilöiden henkilökohtaiset koulutussuunnitelmat(3)</a:t>
            </a:r>
          </a:p>
          <a:p>
            <a:pPr fontAlgn="b"/>
            <a:r>
              <a:rPr lang="fi-FI" sz="1400" dirty="0"/>
              <a:t>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C7FA79-368F-4EA2-849E-DC2DA92BCC72}"/>
              </a:ext>
            </a:extLst>
          </p:cNvPr>
          <p:cNvSpPr/>
          <p:nvPr/>
        </p:nvSpPr>
        <p:spPr>
          <a:xfrm>
            <a:off x="318052" y="708751"/>
            <a:ext cx="11668539" cy="272025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F61F4F-56D8-4725-9E56-EE63D5CBBFC1}"/>
              </a:ext>
            </a:extLst>
          </p:cNvPr>
          <p:cNvSpPr/>
          <p:nvPr/>
        </p:nvSpPr>
        <p:spPr>
          <a:xfrm>
            <a:off x="318052" y="3478739"/>
            <a:ext cx="11668539" cy="10634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BBFE860-CAC9-4EF2-8B85-74F6736BBF44}"/>
              </a:ext>
            </a:extLst>
          </p:cNvPr>
          <p:cNvSpPr/>
          <p:nvPr/>
        </p:nvSpPr>
        <p:spPr>
          <a:xfrm>
            <a:off x="318052" y="4591921"/>
            <a:ext cx="11668539" cy="165680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D9D7082-7082-4A04-AB71-D50498E1BC0B}"/>
              </a:ext>
            </a:extLst>
          </p:cNvPr>
          <p:cNvSpPr/>
          <p:nvPr/>
        </p:nvSpPr>
        <p:spPr>
          <a:xfrm>
            <a:off x="1" y="1769165"/>
            <a:ext cx="631944" cy="68735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b="1" dirty="0"/>
              <a:t>1.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3E4B9C2-F3AB-4CD4-9873-A26B21013D58}"/>
              </a:ext>
            </a:extLst>
          </p:cNvPr>
          <p:cNvSpPr/>
          <p:nvPr/>
        </p:nvSpPr>
        <p:spPr>
          <a:xfrm>
            <a:off x="0" y="3680933"/>
            <a:ext cx="631944" cy="68735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b="1" dirty="0"/>
              <a:t>2.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0EF27F4-4425-4CB1-948D-C5256C1A741E}"/>
              </a:ext>
            </a:extLst>
          </p:cNvPr>
          <p:cNvSpPr/>
          <p:nvPr/>
        </p:nvSpPr>
        <p:spPr>
          <a:xfrm>
            <a:off x="-39757" y="5125603"/>
            <a:ext cx="631944" cy="68735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b="1" dirty="0"/>
              <a:t>3.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130A0C-0491-4658-87C8-271A9D089FD0}"/>
              </a:ext>
            </a:extLst>
          </p:cNvPr>
          <p:cNvSpPr/>
          <p:nvPr/>
        </p:nvSpPr>
        <p:spPr>
          <a:xfrm>
            <a:off x="318052" y="6287361"/>
            <a:ext cx="11668539" cy="428743"/>
          </a:xfrm>
          <a:prstGeom prst="rect">
            <a:avLst/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2022-2023 Tavoitteiden saavuttaminen </a:t>
            </a:r>
            <a:r>
              <a:rPr lang="fi-F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 toimenpiteiden tarkentaminen….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85451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661</Words>
  <Application>Microsoft Office PowerPoint</Application>
  <PresentationFormat>Widescreen</PresentationFormat>
  <Paragraphs>142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F.C. Kasiysi Espoo ry</vt:lpstr>
      <vt:lpstr>Päästrategiat kaudelle 2020-2023</vt:lpstr>
      <vt:lpstr>1. Viestinnällisesti, toiminnallisesti ja taloudellisesti taitava seura</vt:lpstr>
      <vt:lpstr>2. Seura- ja joukkuevalmennuksen  osaamisen kehittäminen (läsnäolo, valmentajakoulutus ja -roolitus) </vt:lpstr>
      <vt:lpstr>3. Vahva ja laaja pelaajapohja U5-U11 mahdollistaa elinvoimaisen pohjan kaikille ikäluokille </vt:lpstr>
      <vt:lpstr>Strategia 2020-2023 keskeisimmät mittarit</vt:lpstr>
      <vt:lpstr>Strategiset toimenpiteet 2020-2023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Antti Inberg</dc:creator>
  <cp:lastModifiedBy>Antti Inberg</cp:lastModifiedBy>
  <cp:revision>33</cp:revision>
  <cp:lastPrinted>2019-09-10T05:34:38Z</cp:lastPrinted>
  <dcterms:created xsi:type="dcterms:W3CDTF">2019-09-10T05:15:45Z</dcterms:created>
  <dcterms:modified xsi:type="dcterms:W3CDTF">2019-10-07T09:56:47Z</dcterms:modified>
</cp:coreProperties>
</file>